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61" r:id="rId6"/>
    <p:sldId id="262" r:id="rId7"/>
    <p:sldId id="263" r:id="rId8"/>
    <p:sldId id="264" r:id="rId9"/>
    <p:sldId id="257" r:id="rId10"/>
    <p:sldId id="265" r:id="rId11"/>
    <p:sldId id="266" r:id="rId12"/>
    <p:sldId id="267" r:id="rId13"/>
    <p:sldId id="268" r:id="rId14"/>
    <p:sldId id="269" r:id="rId15"/>
    <p:sldId id="271" r:id="rId16"/>
    <p:sldId id="272" r:id="rId17"/>
    <p:sldId id="273" r:id="rId18"/>
    <p:sldId id="274" r:id="rId19"/>
    <p:sldId id="275" r:id="rId20"/>
    <p:sldId id="276" r:id="rId21"/>
    <p:sldId id="279" r:id="rId22"/>
    <p:sldId id="280" r:id="rId23"/>
    <p:sldId id="281" r:id="rId24"/>
    <p:sldId id="282" r:id="rId25"/>
    <p:sldId id="283" r:id="rId26"/>
    <p:sldId id="284" r:id="rId27"/>
    <p:sldId id="285" r:id="rId28"/>
    <p:sldId id="286" r:id="rId29"/>
    <p:sldId id="287" r:id="rId30"/>
    <p:sldId id="288" r:id="rId31"/>
    <p:sldId id="30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p:scale>
          <a:sx n="75" d="100"/>
          <a:sy n="75" d="100"/>
        </p:scale>
        <p:origin x="965"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de-DE"/>
              <a:t>Mastertitelformat bearbeiten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2753C69B-E0B0-4C87-B657-7D742F96BDF9}" type="datetimeFigureOut">
              <a:rPr lang="de-DE" smtClean="0"/>
              <a:t>20.10.2022</a:t>
            </a:fld>
            <a:endParaRPr lang="de-DE"/>
          </a:p>
        </p:txBody>
      </p:sp>
      <p:sp>
        <p:nvSpPr>
          <p:cNvPr id="5" name="Footer Placeholder 4"/>
          <p:cNvSpPr>
            <a:spLocks noGrp="1"/>
          </p:cNvSpPr>
          <p:nvPr>
            <p:ph type="ftr" sz="quarter" idx="11"/>
          </p:nvPr>
        </p:nvSpPr>
        <p:spPr>
          <a:xfrm>
            <a:off x="1876424" y="5410201"/>
            <a:ext cx="5124886" cy="365125"/>
          </a:xfrm>
        </p:spPr>
        <p:txBody>
          <a:bodyPr/>
          <a:lstStyle/>
          <a:p>
            <a:endParaRPr lang="de-DE"/>
          </a:p>
        </p:txBody>
      </p:sp>
      <p:sp>
        <p:nvSpPr>
          <p:cNvPr id="6" name="Slide Number Placeholder 5"/>
          <p:cNvSpPr>
            <a:spLocks noGrp="1"/>
          </p:cNvSpPr>
          <p:nvPr>
            <p:ph type="sldNum" sz="quarter" idx="12"/>
          </p:nvPr>
        </p:nvSpPr>
        <p:spPr>
          <a:xfrm>
            <a:off x="9896911" y="5410199"/>
            <a:ext cx="771089" cy="365125"/>
          </a:xfrm>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495802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de-DE"/>
              <a:t>Bild durch Klicken auf Symbol hinzufügen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2753C69B-E0B0-4C87-B657-7D742F96BDF9}" type="datetimeFigureOut">
              <a:rPr lang="de-DE" smtClean="0"/>
              <a:t>20.10.2022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3252678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de-DE"/>
              <a:t>Mastertitelformat bearbeiten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2753C69B-E0B0-4C87-B657-7D742F96BDF9}" type="datetimeFigureOut">
              <a:rPr lang="de-DE" smtClean="0"/>
              <a:t>20.10.2022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4235797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de-DE"/>
              <a:t>Mastertitelformat bearbeiten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2753C69B-E0B0-4C87-B657-7D742F96BDF9}" type="datetimeFigureOut">
              <a:rPr lang="de-DE" smtClean="0"/>
              <a:t>20.10.2022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061D63A-BD1C-41BA-B993-B5EEA71BCBAE}" type="slidenum">
              <a:rPr lang="de-DE" smtClean="0"/>
              <a:t>‹Nr.›</a:t>
            </a:fld>
            <a:endParaRPr lang="de-DE"/>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73307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de-DE"/>
              <a:t>Mastertitelformat bearbeiten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2753C69B-E0B0-4C87-B657-7D742F96BDF9}" type="datetimeFigureOut">
              <a:rPr lang="de-DE" smtClean="0"/>
              <a:t>20.10.2022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30203798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palt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de-DE"/>
              <a:t>Mastertitelformat bearbeiten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3" name="Date Placeholder 2"/>
          <p:cNvSpPr>
            <a:spLocks noGrp="1"/>
          </p:cNvSpPr>
          <p:nvPr>
            <p:ph type="dt" sz="half" idx="10"/>
          </p:nvPr>
        </p:nvSpPr>
        <p:spPr/>
        <p:txBody>
          <a:bodyPr/>
          <a:lstStyle/>
          <a:p>
            <a:fld id="{2753C69B-E0B0-4C87-B657-7D742F96BDF9}" type="datetimeFigureOut">
              <a:rPr lang="de-DE" smtClean="0"/>
              <a:t>20.10.2022</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2799677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Bildspalt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de-DE"/>
              <a:t>Mastertitelformat bearbeiten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durch Klicken auf Symbol hinzufügen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durch Klicken auf Symbol hinzufügen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de-DE"/>
              <a:t>Bild durch Klicken auf Symbol hinzufügen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3" name="Date Placeholder 2"/>
          <p:cNvSpPr>
            <a:spLocks noGrp="1"/>
          </p:cNvSpPr>
          <p:nvPr>
            <p:ph type="dt" sz="half" idx="10"/>
          </p:nvPr>
        </p:nvSpPr>
        <p:spPr/>
        <p:txBody>
          <a:bodyPr/>
          <a:lstStyle/>
          <a:p>
            <a:fld id="{2753C69B-E0B0-4C87-B657-7D742F96BDF9}" type="datetimeFigureOut">
              <a:rPr lang="de-DE" smtClean="0"/>
              <a:t>20.10.2022</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12093203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753C69B-E0B0-4C87-B657-7D742F96BDF9}" type="datetimeFigureOut">
              <a:rPr lang="de-DE" smtClean="0"/>
              <a:t>20.10.2022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15087646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753C69B-E0B0-4C87-B657-7D742F96BDF9}" type="datetimeFigureOut">
              <a:rPr lang="de-DE" smtClean="0"/>
              <a:t>20.10.2022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1037178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2753C69B-E0B0-4C87-B657-7D742F96BDF9}" type="datetimeFigureOut">
              <a:rPr lang="de-DE" smtClean="0"/>
              <a:t>20.10.2022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1894281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de-DE"/>
              <a:t>Mastertitelformat bearbeiten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2753C69B-E0B0-4C87-B657-7D742F96BDF9}" type="datetimeFigureOut">
              <a:rPr lang="de-DE" smtClean="0"/>
              <a:t>20.10.2022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909039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2753C69B-E0B0-4C87-B657-7D742F96BDF9}" type="datetimeFigureOut">
              <a:rPr lang="de-DE" smtClean="0"/>
              <a:t>20.10.2022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3594421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de-DE"/>
              <a:t>Mastertitelformat bearbeiten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141410" y="3073397"/>
            <a:ext cx="4878391" cy="271780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172200" y="3073397"/>
            <a:ext cx="4875210" cy="271780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2753C69B-E0B0-4C87-B657-7D742F96BDF9}" type="datetimeFigureOut">
              <a:rPr lang="de-DE" smtClean="0"/>
              <a:t>20.10.2022</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2762987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2753C69B-E0B0-4C87-B657-7D742F96BDF9}" type="datetimeFigureOut">
              <a:rPr lang="de-DE" smtClean="0"/>
              <a:t>20.10.2022</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2565844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53C69B-E0B0-4C87-B657-7D742F96BDF9}" type="datetimeFigureOut">
              <a:rPr lang="de-DE" smtClean="0"/>
              <a:t>20.10.2022</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3892691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2753C69B-E0B0-4C87-B657-7D742F96BDF9}" type="datetimeFigureOut">
              <a:rPr lang="de-DE" smtClean="0"/>
              <a:t>20.10.2022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846329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2753C69B-E0B0-4C87-B657-7D742F96BDF9}" type="datetimeFigureOut">
              <a:rPr lang="de-DE" smtClean="0"/>
              <a:t>20.10.2022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4061D63A-BD1C-41BA-B993-B5EEA71BCBAE}" type="slidenum">
              <a:rPr lang="de-DE" smtClean="0"/>
              <a:t>‹Nr.›</a:t>
            </a:fld>
            <a:endParaRPr lang="de-DE"/>
          </a:p>
        </p:txBody>
      </p:sp>
    </p:spTree>
    <p:extLst>
      <p:ext uri="{BB962C8B-B14F-4D97-AF65-F5344CB8AC3E}">
        <p14:creationId xmlns:p14="http://schemas.microsoft.com/office/powerpoint/2010/main" val="2896051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753C69B-E0B0-4C87-B657-7D742F96BDF9}" type="datetimeFigureOut">
              <a:rPr lang="de-DE" smtClean="0"/>
              <a:t>20.10.2022</a:t>
            </a:fld>
            <a:endParaRPr lang="de-DE"/>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061D63A-BD1C-41BA-B993-B5EEA71BCBAE}" type="slidenum">
              <a:rPr lang="de-DE" smtClean="0"/>
              <a:t>‹Nr.›</a:t>
            </a:fld>
            <a:endParaRPr lang="de-DE"/>
          </a:p>
        </p:txBody>
      </p:sp>
    </p:spTree>
    <p:extLst>
      <p:ext uri="{BB962C8B-B14F-4D97-AF65-F5344CB8AC3E}">
        <p14:creationId xmlns:p14="http://schemas.microsoft.com/office/powerpoint/2010/main" val="40070231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tmp"/><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tmp"/><Relationship Id="rId1" Type="http://schemas.openxmlformats.org/officeDocument/2006/relationships/slideLayout" Target="../slideLayouts/slideLayout7.xml"/><Relationship Id="rId4" Type="http://schemas.openxmlformats.org/officeDocument/2006/relationships/image" Target="../media/image53.tmp"/></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D4C565-46A4-66AB-52FA-AB7CDF7D6646}"/>
              </a:ext>
            </a:extLst>
          </p:cNvPr>
          <p:cNvSpPr>
            <a:spLocks noGrp="1"/>
          </p:cNvSpPr>
          <p:nvPr>
            <p:ph type="ctrTitle"/>
          </p:nvPr>
        </p:nvSpPr>
        <p:spPr>
          <a:xfrm>
            <a:off x="1251045" y="0"/>
            <a:ext cx="9144000" cy="2387600"/>
          </a:xfrm>
        </p:spPr>
        <p:txBody>
          <a:bodyPr>
            <a:normAutofit/>
          </a:bodyPr>
          <a:lstStyle/>
          <a:p>
            <a:r>
              <a:rPr lang="de-DE" sz="8000" b="1" dirty="0"/>
              <a:t>CAPSTONE PROJECT-1</a:t>
            </a:r>
          </a:p>
        </p:txBody>
      </p:sp>
      <p:sp>
        <p:nvSpPr>
          <p:cNvPr id="3" name="Untertitel 2">
            <a:extLst>
              <a:ext uri="{FF2B5EF4-FFF2-40B4-BE49-F238E27FC236}">
                <a16:creationId xmlns:a16="http://schemas.microsoft.com/office/drawing/2014/main" id="{7FEF9A69-2FC1-3FA9-7EDB-F3AC73C5B8C8}"/>
              </a:ext>
            </a:extLst>
          </p:cNvPr>
          <p:cNvSpPr>
            <a:spLocks noGrp="1"/>
          </p:cNvSpPr>
          <p:nvPr>
            <p:ph type="subTitle" idx="1"/>
          </p:nvPr>
        </p:nvSpPr>
        <p:spPr>
          <a:xfrm>
            <a:off x="1524000" y="3220720"/>
            <a:ext cx="9144000" cy="2037080"/>
          </a:xfrm>
        </p:spPr>
        <p:txBody>
          <a:bodyPr>
            <a:normAutofit fontScale="70000" lnSpcReduction="20000"/>
          </a:bodyPr>
          <a:lstStyle/>
          <a:p>
            <a:pPr algn="l"/>
            <a:r>
              <a:rPr lang="de-DE" sz="3600" dirty="0"/>
              <a:t>  Customer Segmentation</a:t>
            </a:r>
          </a:p>
          <a:p>
            <a:pPr marL="571500" indent="-571500" algn="l">
              <a:buFont typeface="Arial" panose="020B0604020202020204" pitchFamily="34" charset="0"/>
              <a:buChar char="•"/>
            </a:pPr>
            <a:r>
              <a:rPr lang="de-DE" sz="3600" dirty="0"/>
              <a:t>RFM Analysis</a:t>
            </a:r>
          </a:p>
          <a:p>
            <a:pPr marL="571500" indent="-571500" algn="l">
              <a:buFont typeface="Arial" panose="020B0604020202020204" pitchFamily="34" charset="0"/>
              <a:buChar char="•"/>
            </a:pPr>
            <a:r>
              <a:rPr lang="de-DE" sz="3600" dirty="0"/>
              <a:t>K-</a:t>
            </a:r>
            <a:r>
              <a:rPr lang="de-DE" sz="3600" dirty="0" err="1"/>
              <a:t>Means</a:t>
            </a:r>
            <a:r>
              <a:rPr lang="de-DE" sz="3600" dirty="0"/>
              <a:t> Modelling</a:t>
            </a:r>
          </a:p>
          <a:p>
            <a:pPr marL="571500" indent="-571500" algn="l">
              <a:buFont typeface="Arial" panose="020B0604020202020204" pitchFamily="34" charset="0"/>
              <a:buChar char="•"/>
            </a:pPr>
            <a:r>
              <a:rPr lang="de-DE" sz="3600" dirty="0"/>
              <a:t>Cohort Analysis</a:t>
            </a:r>
          </a:p>
        </p:txBody>
      </p:sp>
    </p:spTree>
    <p:extLst>
      <p:ext uri="{BB962C8B-B14F-4D97-AF65-F5344CB8AC3E}">
        <p14:creationId xmlns:p14="http://schemas.microsoft.com/office/powerpoint/2010/main" val="3881830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1CFB461E-41C9-49D0-674D-071A35988B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645" y="352083"/>
            <a:ext cx="9137172" cy="3200677"/>
          </a:xfrm>
        </p:spPr>
      </p:pic>
      <p:pic>
        <p:nvPicPr>
          <p:cNvPr id="7" name="Grafik 6">
            <a:extLst>
              <a:ext uri="{FF2B5EF4-FFF2-40B4-BE49-F238E27FC236}">
                <a16:creationId xmlns:a16="http://schemas.microsoft.com/office/drawing/2014/main" id="{72D9AAAA-73F2-660D-6662-9A1A90055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2845" y="3727626"/>
            <a:ext cx="9137172" cy="2918713"/>
          </a:xfrm>
          <a:prstGeom prst="rect">
            <a:avLst/>
          </a:prstGeom>
        </p:spPr>
      </p:pic>
    </p:spTree>
    <p:extLst>
      <p:ext uri="{BB962C8B-B14F-4D97-AF65-F5344CB8AC3E}">
        <p14:creationId xmlns:p14="http://schemas.microsoft.com/office/powerpoint/2010/main" val="4063810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C2463AA-029B-8F03-B344-867B134F1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558" y="738078"/>
            <a:ext cx="7392041" cy="4808637"/>
          </a:xfrm>
          <a:prstGeom prst="rect">
            <a:avLst/>
          </a:prstGeom>
        </p:spPr>
      </p:pic>
    </p:spTree>
    <p:extLst>
      <p:ext uri="{BB962C8B-B14F-4D97-AF65-F5344CB8AC3E}">
        <p14:creationId xmlns:p14="http://schemas.microsoft.com/office/powerpoint/2010/main" val="1057573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8F38168-9BE1-4C66-7B5E-99361EB0C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7507" y="89708"/>
            <a:ext cx="3756986" cy="556308"/>
          </a:xfrm>
          <a:prstGeom prst="rect">
            <a:avLst/>
          </a:prstGeom>
        </p:spPr>
      </p:pic>
      <p:pic>
        <p:nvPicPr>
          <p:cNvPr id="7" name="Grafik 6">
            <a:extLst>
              <a:ext uri="{FF2B5EF4-FFF2-40B4-BE49-F238E27FC236}">
                <a16:creationId xmlns:a16="http://schemas.microsoft.com/office/drawing/2014/main" id="{05CE3EF1-7C7F-24C6-E691-8456011A1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21450"/>
            <a:ext cx="12192000" cy="3131709"/>
          </a:xfrm>
          <a:prstGeom prst="rect">
            <a:avLst/>
          </a:prstGeom>
        </p:spPr>
      </p:pic>
      <p:pic>
        <p:nvPicPr>
          <p:cNvPr id="9" name="Grafik 8">
            <a:extLst>
              <a:ext uri="{FF2B5EF4-FFF2-40B4-BE49-F238E27FC236}">
                <a16:creationId xmlns:a16="http://schemas.microsoft.com/office/drawing/2014/main" id="{06A00722-C69D-5527-42C0-EDEF841724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463" y="4785830"/>
            <a:ext cx="2179509" cy="1150720"/>
          </a:xfrm>
          <a:prstGeom prst="rect">
            <a:avLst/>
          </a:prstGeom>
        </p:spPr>
      </p:pic>
      <p:pic>
        <p:nvPicPr>
          <p:cNvPr id="11" name="Grafik 10">
            <a:extLst>
              <a:ext uri="{FF2B5EF4-FFF2-40B4-BE49-F238E27FC236}">
                <a16:creationId xmlns:a16="http://schemas.microsoft.com/office/drawing/2014/main" id="{39D92615-F4AD-2F48-1BB0-5D318AB3D8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2537" y="4215371"/>
            <a:ext cx="9000000" cy="2552921"/>
          </a:xfrm>
          <a:prstGeom prst="rect">
            <a:avLst/>
          </a:prstGeom>
        </p:spPr>
      </p:pic>
    </p:spTree>
    <p:extLst>
      <p:ext uri="{BB962C8B-B14F-4D97-AF65-F5344CB8AC3E}">
        <p14:creationId xmlns:p14="http://schemas.microsoft.com/office/powerpoint/2010/main" val="2302996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E1FBDB0-B2C6-70AE-4DFC-28FBE60BCE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2087" y="174994"/>
            <a:ext cx="5570703" cy="2621507"/>
          </a:xfrm>
          <a:prstGeom prst="rect">
            <a:avLst/>
          </a:prstGeom>
        </p:spPr>
      </p:pic>
      <p:pic>
        <p:nvPicPr>
          <p:cNvPr id="7" name="Grafik 6">
            <a:extLst>
              <a:ext uri="{FF2B5EF4-FFF2-40B4-BE49-F238E27FC236}">
                <a16:creationId xmlns:a16="http://schemas.microsoft.com/office/drawing/2014/main" id="{379FA44B-DD4A-1558-F22B-0A49E286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543" y="3352496"/>
            <a:ext cx="6104149" cy="3505504"/>
          </a:xfrm>
          <a:prstGeom prst="rect">
            <a:avLst/>
          </a:prstGeom>
        </p:spPr>
      </p:pic>
      <p:pic>
        <p:nvPicPr>
          <p:cNvPr id="9" name="Grafik 8">
            <a:extLst>
              <a:ext uri="{FF2B5EF4-FFF2-40B4-BE49-F238E27FC236}">
                <a16:creationId xmlns:a16="http://schemas.microsoft.com/office/drawing/2014/main" id="{B3AF564D-78AC-CF04-9434-B71783233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8598" y="3177502"/>
            <a:ext cx="4664192" cy="3505504"/>
          </a:xfrm>
          <a:prstGeom prst="rect">
            <a:avLst/>
          </a:prstGeom>
        </p:spPr>
      </p:pic>
      <p:pic>
        <p:nvPicPr>
          <p:cNvPr id="2052" name="Picture 4" descr="RFM Analysis for E-commerce | Wigzo">
            <a:extLst>
              <a:ext uri="{FF2B5EF4-FFF2-40B4-BE49-F238E27FC236}">
                <a16:creationId xmlns:a16="http://schemas.microsoft.com/office/drawing/2014/main" id="{0732C87B-1F94-B4DC-831C-5EF8D34068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43" y="174994"/>
            <a:ext cx="6267450"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33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3DAB70A9-DF2C-B249-5E61-43BF4CB440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712"/>
            <a:ext cx="6469941" cy="365792"/>
          </a:xfrm>
          <a:prstGeom prst="rect">
            <a:avLst/>
          </a:prstGeom>
        </p:spPr>
      </p:pic>
      <p:pic>
        <p:nvPicPr>
          <p:cNvPr id="7" name="Grafik 6">
            <a:extLst>
              <a:ext uri="{FF2B5EF4-FFF2-40B4-BE49-F238E27FC236}">
                <a16:creationId xmlns:a16="http://schemas.microsoft.com/office/drawing/2014/main" id="{D5002920-CC78-51D5-CB86-A5ADC9DC87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1660"/>
            <a:ext cx="8024555" cy="3238781"/>
          </a:xfrm>
          <a:prstGeom prst="rect">
            <a:avLst/>
          </a:prstGeom>
        </p:spPr>
      </p:pic>
      <p:pic>
        <p:nvPicPr>
          <p:cNvPr id="10" name="Grafik 9">
            <a:extLst>
              <a:ext uri="{FF2B5EF4-FFF2-40B4-BE49-F238E27FC236}">
                <a16:creationId xmlns:a16="http://schemas.microsoft.com/office/drawing/2014/main" id="{D7C9ADC8-EE95-53C7-E6E0-133B5AEEC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824" y="2158621"/>
            <a:ext cx="6386113" cy="464860"/>
          </a:xfrm>
          <a:prstGeom prst="rect">
            <a:avLst/>
          </a:prstGeom>
        </p:spPr>
      </p:pic>
      <p:pic>
        <p:nvPicPr>
          <p:cNvPr id="11" name="Grafik 10">
            <a:extLst>
              <a:ext uri="{FF2B5EF4-FFF2-40B4-BE49-F238E27FC236}">
                <a16:creationId xmlns:a16="http://schemas.microsoft.com/office/drawing/2014/main" id="{83DC6A87-829F-5005-EF27-3E2781ECE0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9824" y="2948601"/>
            <a:ext cx="8032176" cy="3909399"/>
          </a:xfrm>
          <a:prstGeom prst="rect">
            <a:avLst/>
          </a:prstGeom>
        </p:spPr>
      </p:pic>
    </p:spTree>
    <p:extLst>
      <p:ext uri="{BB962C8B-B14F-4D97-AF65-F5344CB8AC3E}">
        <p14:creationId xmlns:p14="http://schemas.microsoft.com/office/powerpoint/2010/main" val="3792804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C151980-29CD-5C59-25E3-D4BDA15FD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372" y="983667"/>
            <a:ext cx="6355631" cy="502964"/>
          </a:xfrm>
          <a:prstGeom prst="rect">
            <a:avLst/>
          </a:prstGeom>
        </p:spPr>
      </p:pic>
      <p:pic>
        <p:nvPicPr>
          <p:cNvPr id="7" name="Grafik 6">
            <a:extLst>
              <a:ext uri="{FF2B5EF4-FFF2-40B4-BE49-F238E27FC236}">
                <a16:creationId xmlns:a16="http://schemas.microsoft.com/office/drawing/2014/main" id="{02D72EBF-BB3C-BA52-D49A-E92697A252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372" y="1743935"/>
            <a:ext cx="9640135" cy="3878916"/>
          </a:xfrm>
          <a:prstGeom prst="rect">
            <a:avLst/>
          </a:prstGeom>
        </p:spPr>
      </p:pic>
    </p:spTree>
    <p:extLst>
      <p:ext uri="{BB962C8B-B14F-4D97-AF65-F5344CB8AC3E}">
        <p14:creationId xmlns:p14="http://schemas.microsoft.com/office/powerpoint/2010/main" val="2322651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CA9A2E4C-9787-1680-BD6B-A5C949D13C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8989" y="14944"/>
            <a:ext cx="3254022" cy="3254022"/>
          </a:xfrm>
        </p:spPr>
      </p:pic>
      <p:pic>
        <p:nvPicPr>
          <p:cNvPr id="7" name="Grafik 6">
            <a:extLst>
              <a:ext uri="{FF2B5EF4-FFF2-40B4-BE49-F238E27FC236}">
                <a16:creationId xmlns:a16="http://schemas.microsoft.com/office/drawing/2014/main" id="{01D0C080-5802-5813-6C1A-A380CF21D7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429000"/>
            <a:ext cx="8283658" cy="3414056"/>
          </a:xfrm>
          <a:prstGeom prst="rect">
            <a:avLst/>
          </a:prstGeom>
        </p:spPr>
      </p:pic>
    </p:spTree>
    <p:extLst>
      <p:ext uri="{BB962C8B-B14F-4D97-AF65-F5344CB8AC3E}">
        <p14:creationId xmlns:p14="http://schemas.microsoft.com/office/powerpoint/2010/main" val="1490085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90870A60-A82A-52F8-73BB-0E66760E0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19"/>
            <a:ext cx="3040643" cy="1691787"/>
          </a:xfrm>
          <a:prstGeom prst="rect">
            <a:avLst/>
          </a:prstGeom>
        </p:spPr>
      </p:pic>
      <p:pic>
        <p:nvPicPr>
          <p:cNvPr id="7" name="Grafik 6">
            <a:extLst>
              <a:ext uri="{FF2B5EF4-FFF2-40B4-BE49-F238E27FC236}">
                <a16:creationId xmlns:a16="http://schemas.microsoft.com/office/drawing/2014/main" id="{C5ECF438-17F9-7BFE-8E60-EDCCD1306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4399" y="-14815"/>
            <a:ext cx="2370025" cy="1686391"/>
          </a:xfrm>
          <a:prstGeom prst="rect">
            <a:avLst/>
          </a:prstGeom>
        </p:spPr>
      </p:pic>
      <p:pic>
        <p:nvPicPr>
          <p:cNvPr id="9" name="Grafik 8">
            <a:extLst>
              <a:ext uri="{FF2B5EF4-FFF2-40B4-BE49-F238E27FC236}">
                <a16:creationId xmlns:a16="http://schemas.microsoft.com/office/drawing/2014/main" id="{2846DB8F-B6C2-FBE8-7B23-03281BCFE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8181" y="-14815"/>
            <a:ext cx="2293819" cy="1691787"/>
          </a:xfrm>
          <a:prstGeom prst="rect">
            <a:avLst/>
          </a:prstGeom>
        </p:spPr>
      </p:pic>
      <p:pic>
        <p:nvPicPr>
          <p:cNvPr id="11" name="Grafik 10">
            <a:extLst>
              <a:ext uri="{FF2B5EF4-FFF2-40B4-BE49-F238E27FC236}">
                <a16:creationId xmlns:a16="http://schemas.microsoft.com/office/drawing/2014/main" id="{28050E79-BE0A-3AB5-1A6B-212BDCBBCD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885" y="1791283"/>
            <a:ext cx="11888230" cy="2506523"/>
          </a:xfrm>
          <a:prstGeom prst="rect">
            <a:avLst/>
          </a:prstGeom>
        </p:spPr>
      </p:pic>
      <p:pic>
        <p:nvPicPr>
          <p:cNvPr id="13" name="Grafik 12">
            <a:extLst>
              <a:ext uri="{FF2B5EF4-FFF2-40B4-BE49-F238E27FC236}">
                <a16:creationId xmlns:a16="http://schemas.microsoft.com/office/drawing/2014/main" id="{609C1661-9379-5D23-C603-74A9F6DBBC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9977" y="4393292"/>
            <a:ext cx="9022862" cy="2464708"/>
          </a:xfrm>
          <a:prstGeom prst="rect">
            <a:avLst/>
          </a:prstGeom>
        </p:spPr>
      </p:pic>
    </p:spTree>
    <p:extLst>
      <p:ext uri="{BB962C8B-B14F-4D97-AF65-F5344CB8AC3E}">
        <p14:creationId xmlns:p14="http://schemas.microsoft.com/office/powerpoint/2010/main" val="1874715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7CFF8143-041F-3E37-F645-3FA0D9FA94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1397" y="2920048"/>
            <a:ext cx="4909206" cy="3541712"/>
          </a:xfrm>
        </p:spPr>
      </p:pic>
      <p:pic>
        <p:nvPicPr>
          <p:cNvPr id="7" name="Grafik 6">
            <a:extLst>
              <a:ext uri="{FF2B5EF4-FFF2-40B4-BE49-F238E27FC236}">
                <a16:creationId xmlns:a16="http://schemas.microsoft.com/office/drawing/2014/main" id="{4F9B2A51-32EF-45E7-9FEA-E49D30526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531" y="264160"/>
            <a:ext cx="7132938" cy="2317531"/>
          </a:xfrm>
          <a:prstGeom prst="rect">
            <a:avLst/>
          </a:prstGeom>
        </p:spPr>
      </p:pic>
    </p:spTree>
    <p:extLst>
      <p:ext uri="{BB962C8B-B14F-4D97-AF65-F5344CB8AC3E}">
        <p14:creationId xmlns:p14="http://schemas.microsoft.com/office/powerpoint/2010/main" val="3189735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5F74DD-E074-1F84-57C2-4F72CC86918B}"/>
              </a:ext>
            </a:extLst>
          </p:cNvPr>
          <p:cNvSpPr>
            <a:spLocks noGrp="1"/>
          </p:cNvSpPr>
          <p:nvPr>
            <p:ph type="title"/>
          </p:nvPr>
        </p:nvSpPr>
        <p:spPr>
          <a:xfrm>
            <a:off x="794657" y="931254"/>
            <a:ext cx="2394857" cy="521979"/>
          </a:xfrm>
        </p:spPr>
        <p:txBody>
          <a:bodyPr>
            <a:normAutofit fontScale="90000"/>
          </a:bodyPr>
          <a:lstStyle/>
          <a:p>
            <a:r>
              <a:rPr lang="de-DE" i="1" u="sng" dirty="0">
                <a:solidFill>
                  <a:schemeClr val="bg1"/>
                </a:solidFill>
              </a:rPr>
              <a:t>Method 2</a:t>
            </a:r>
          </a:p>
        </p:txBody>
      </p:sp>
      <p:pic>
        <p:nvPicPr>
          <p:cNvPr id="7" name="Grafik 6">
            <a:extLst>
              <a:ext uri="{FF2B5EF4-FFF2-40B4-BE49-F238E27FC236}">
                <a16:creationId xmlns:a16="http://schemas.microsoft.com/office/drawing/2014/main" id="{1EBD4539-D764-0063-A017-78BA15CF85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48012"/>
            <a:ext cx="3383573" cy="4202254"/>
          </a:xfrm>
          <a:prstGeom prst="rect">
            <a:avLst/>
          </a:prstGeom>
        </p:spPr>
      </p:pic>
      <p:pic>
        <p:nvPicPr>
          <p:cNvPr id="9" name="Grafik 8">
            <a:extLst>
              <a:ext uri="{FF2B5EF4-FFF2-40B4-BE49-F238E27FC236}">
                <a16:creationId xmlns:a16="http://schemas.microsoft.com/office/drawing/2014/main" id="{186C1E2C-324E-EA74-EF03-3209C7083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3574" y="626114"/>
            <a:ext cx="8808426" cy="5897063"/>
          </a:xfrm>
          <a:prstGeom prst="rect">
            <a:avLst/>
          </a:prstGeom>
        </p:spPr>
      </p:pic>
    </p:spTree>
    <p:extLst>
      <p:ext uri="{BB962C8B-B14F-4D97-AF65-F5344CB8AC3E}">
        <p14:creationId xmlns:p14="http://schemas.microsoft.com/office/powerpoint/2010/main" val="2636646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B72274-0B49-11AE-F83D-671634DBD657}"/>
              </a:ext>
            </a:extLst>
          </p:cNvPr>
          <p:cNvSpPr>
            <a:spLocks noGrp="1"/>
          </p:cNvSpPr>
          <p:nvPr>
            <p:ph type="title"/>
          </p:nvPr>
        </p:nvSpPr>
        <p:spPr/>
        <p:txBody>
          <a:bodyPr/>
          <a:lstStyle/>
          <a:p>
            <a:r>
              <a:rPr lang="de-DE" sz="4000" b="1" dirty="0"/>
              <a:t>Contents</a:t>
            </a:r>
            <a:endParaRPr lang="de-DE" b="1" dirty="0"/>
          </a:p>
        </p:txBody>
      </p:sp>
      <p:sp>
        <p:nvSpPr>
          <p:cNvPr id="3" name="Inhaltsplatzhalter 2">
            <a:extLst>
              <a:ext uri="{FF2B5EF4-FFF2-40B4-BE49-F238E27FC236}">
                <a16:creationId xmlns:a16="http://schemas.microsoft.com/office/drawing/2014/main" id="{9756B41B-1229-13AD-5689-14A0BEA35888}"/>
              </a:ext>
            </a:extLst>
          </p:cNvPr>
          <p:cNvSpPr>
            <a:spLocks noGrp="1"/>
          </p:cNvSpPr>
          <p:nvPr>
            <p:ph idx="1"/>
          </p:nvPr>
        </p:nvSpPr>
        <p:spPr/>
        <p:txBody>
          <a:bodyPr>
            <a:normAutofit fontScale="25000" lnSpcReduction="20000"/>
          </a:bodyPr>
          <a:lstStyle/>
          <a:p>
            <a:r>
              <a:rPr lang="en-US" sz="6400" b="0" i="0" dirty="0">
                <a:effectLst/>
                <a:latin typeface="Arial" panose="020B0604020202020204" pitchFamily="34" charset="0"/>
              </a:rPr>
              <a:t>Group Members</a:t>
            </a:r>
          </a:p>
          <a:p>
            <a:r>
              <a:rPr lang="en-US" sz="6400" b="0" i="0" dirty="0">
                <a:effectLst/>
                <a:latin typeface="Arial" panose="020B0604020202020204" pitchFamily="34" charset="0"/>
              </a:rPr>
              <a:t>Main Steps</a:t>
            </a:r>
          </a:p>
          <a:p>
            <a:r>
              <a:rPr lang="en-US" sz="6400" b="0" i="0" dirty="0">
                <a:effectLst/>
                <a:latin typeface="Arial" panose="020B0604020202020204" pitchFamily="34" charset="0"/>
              </a:rPr>
              <a:t>Meeting Schedule</a:t>
            </a:r>
          </a:p>
          <a:p>
            <a:r>
              <a:rPr lang="en-US" sz="6400" b="0" i="0" dirty="0">
                <a:effectLst/>
                <a:latin typeface="Arial" panose="020B0604020202020204" pitchFamily="34" charset="0"/>
              </a:rPr>
              <a:t>Methodology</a:t>
            </a:r>
          </a:p>
          <a:p>
            <a:pPr marL="0" indent="0">
              <a:buNone/>
            </a:pPr>
            <a:r>
              <a:rPr lang="en-US" sz="6400" b="0" i="0" dirty="0">
                <a:effectLst/>
                <a:latin typeface="Arial" panose="020B0604020202020204" pitchFamily="34" charset="0"/>
              </a:rPr>
              <a:t>          RFM Analysis</a:t>
            </a:r>
          </a:p>
          <a:p>
            <a:pPr marL="0" indent="0">
              <a:buNone/>
            </a:pPr>
            <a:r>
              <a:rPr lang="en-US" sz="6400" b="0" i="0" dirty="0">
                <a:effectLst/>
                <a:latin typeface="Arial" panose="020B0604020202020204" pitchFamily="34" charset="0"/>
              </a:rPr>
              <a:t>          K-Means Modelling</a:t>
            </a:r>
          </a:p>
          <a:p>
            <a:pPr marL="0" indent="0">
              <a:buNone/>
            </a:pPr>
            <a:r>
              <a:rPr lang="en-US" sz="6400" dirty="0"/>
              <a:t>          Cohort Analysis</a:t>
            </a:r>
            <a:br>
              <a:rPr lang="en-US" dirty="0"/>
            </a:br>
            <a:br>
              <a:rPr lang="en-US" dirty="0"/>
            </a:br>
            <a:br>
              <a:rPr lang="en-US" dirty="0"/>
            </a:br>
            <a:br>
              <a:rPr lang="en-US" dirty="0"/>
            </a:br>
            <a:br>
              <a:rPr lang="en-US" dirty="0"/>
            </a:br>
            <a:br>
              <a:rPr lang="en-US" dirty="0"/>
            </a:br>
            <a:endParaRPr lang="de-DE" dirty="0"/>
          </a:p>
        </p:txBody>
      </p:sp>
    </p:spTree>
    <p:extLst>
      <p:ext uri="{BB962C8B-B14F-4D97-AF65-F5344CB8AC3E}">
        <p14:creationId xmlns:p14="http://schemas.microsoft.com/office/powerpoint/2010/main" val="1998532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D5F60C4-CE9B-0C13-B010-706FFC5FD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4821"/>
            <a:ext cx="4549534" cy="4877223"/>
          </a:xfrm>
          <a:prstGeom prst="rect">
            <a:avLst/>
          </a:prstGeom>
        </p:spPr>
      </p:pic>
      <p:pic>
        <p:nvPicPr>
          <p:cNvPr id="13" name="Grafik 12">
            <a:extLst>
              <a:ext uri="{FF2B5EF4-FFF2-40B4-BE49-F238E27FC236}">
                <a16:creationId xmlns:a16="http://schemas.microsoft.com/office/drawing/2014/main" id="{D129C0D0-F78A-349F-FDD2-96ABA5FCF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443" y="1446768"/>
            <a:ext cx="7582557" cy="4473328"/>
          </a:xfrm>
          <a:prstGeom prst="rect">
            <a:avLst/>
          </a:prstGeom>
        </p:spPr>
      </p:pic>
      <p:pic>
        <p:nvPicPr>
          <p:cNvPr id="19" name="Grafik 18">
            <a:extLst>
              <a:ext uri="{FF2B5EF4-FFF2-40B4-BE49-F238E27FC236}">
                <a16:creationId xmlns:a16="http://schemas.microsoft.com/office/drawing/2014/main" id="{513C5FDD-473D-041D-285B-E2F4F9302B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7629" y="408820"/>
            <a:ext cx="6058425" cy="441998"/>
          </a:xfrm>
          <a:prstGeom prst="rect">
            <a:avLst/>
          </a:prstGeom>
        </p:spPr>
      </p:pic>
    </p:spTree>
    <p:extLst>
      <p:ext uri="{BB962C8B-B14F-4D97-AF65-F5344CB8AC3E}">
        <p14:creationId xmlns:p14="http://schemas.microsoft.com/office/powerpoint/2010/main" val="445698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CFE8CA02-2F26-91D4-241D-36C723E9D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058" y="315685"/>
            <a:ext cx="9176657" cy="5812971"/>
          </a:xfrm>
          <a:prstGeom prst="rect">
            <a:avLst/>
          </a:prstGeom>
        </p:spPr>
      </p:pic>
    </p:spTree>
    <p:extLst>
      <p:ext uri="{BB962C8B-B14F-4D97-AF65-F5344CB8AC3E}">
        <p14:creationId xmlns:p14="http://schemas.microsoft.com/office/powerpoint/2010/main" val="2066379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45DAF7F-8E37-CF41-15B0-40582827A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0" y="4287888"/>
            <a:ext cx="3124471" cy="2575189"/>
          </a:xfrm>
          <a:prstGeom prst="rect">
            <a:avLst/>
          </a:prstGeom>
        </p:spPr>
      </p:pic>
      <p:pic>
        <p:nvPicPr>
          <p:cNvPr id="11" name="Grafik 10">
            <a:extLst>
              <a:ext uri="{FF2B5EF4-FFF2-40B4-BE49-F238E27FC236}">
                <a16:creationId xmlns:a16="http://schemas.microsoft.com/office/drawing/2014/main" id="{B1A03C71-7C7D-78F7-437B-D154F51C24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40" y="5077"/>
            <a:ext cx="4450466" cy="4282811"/>
          </a:xfrm>
          <a:prstGeom prst="rect">
            <a:avLst/>
          </a:prstGeom>
        </p:spPr>
      </p:pic>
      <p:pic>
        <p:nvPicPr>
          <p:cNvPr id="13" name="Grafik 12">
            <a:extLst>
              <a:ext uri="{FF2B5EF4-FFF2-40B4-BE49-F238E27FC236}">
                <a16:creationId xmlns:a16="http://schemas.microsoft.com/office/drawing/2014/main" id="{34C4831F-C64B-C7C3-720B-82FBA191F4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2401" y="335281"/>
            <a:ext cx="6380728" cy="6522719"/>
          </a:xfrm>
          <a:prstGeom prst="rect">
            <a:avLst/>
          </a:prstGeom>
        </p:spPr>
      </p:pic>
      <p:pic>
        <p:nvPicPr>
          <p:cNvPr id="17" name="Grafik 16">
            <a:extLst>
              <a:ext uri="{FF2B5EF4-FFF2-40B4-BE49-F238E27FC236}">
                <a16:creationId xmlns:a16="http://schemas.microsoft.com/office/drawing/2014/main" id="{11058E5D-1BD2-39CF-77D7-F0363F352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888049">
            <a:off x="3364521" y="3065629"/>
            <a:ext cx="2171888" cy="220999"/>
          </a:xfrm>
          <a:prstGeom prst="rect">
            <a:avLst/>
          </a:prstGeom>
        </p:spPr>
      </p:pic>
    </p:spTree>
    <p:extLst>
      <p:ext uri="{BB962C8B-B14F-4D97-AF65-F5344CB8AC3E}">
        <p14:creationId xmlns:p14="http://schemas.microsoft.com/office/powerpoint/2010/main" val="4148010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A4E3256A-A0E5-7EDF-658A-56F3F41E29D5}"/>
              </a:ext>
            </a:extLst>
          </p:cNvPr>
          <p:cNvSpPr txBox="1"/>
          <p:nvPr/>
        </p:nvSpPr>
        <p:spPr>
          <a:xfrm>
            <a:off x="4500880" y="34052"/>
            <a:ext cx="2580640" cy="369332"/>
          </a:xfrm>
          <a:prstGeom prst="rect">
            <a:avLst/>
          </a:prstGeom>
          <a:noFill/>
        </p:spPr>
        <p:txBody>
          <a:bodyPr wrap="square" rtlCol="0">
            <a:spAutoFit/>
          </a:bodyPr>
          <a:lstStyle/>
          <a:p>
            <a:r>
              <a:rPr lang="de-DE" b="0" i="0" dirty="0">
                <a:solidFill>
                  <a:srgbClr val="1D1C1D"/>
                </a:solidFill>
                <a:effectLst/>
                <a:latin typeface="Slack-Lato"/>
              </a:rPr>
              <a:t>K-</a:t>
            </a:r>
            <a:r>
              <a:rPr lang="de-DE" dirty="0" err="1">
                <a:solidFill>
                  <a:srgbClr val="1D1C1D"/>
                </a:solidFill>
                <a:latin typeface="Slack-Lato"/>
              </a:rPr>
              <a:t>M</a:t>
            </a:r>
            <a:r>
              <a:rPr lang="de-DE" b="0" i="0" dirty="0" err="1">
                <a:solidFill>
                  <a:srgbClr val="1D1C1D"/>
                </a:solidFill>
                <a:effectLst/>
                <a:latin typeface="Slack-Lato"/>
              </a:rPr>
              <a:t>eans</a:t>
            </a:r>
            <a:r>
              <a:rPr lang="de-DE" b="0" i="0" dirty="0">
                <a:solidFill>
                  <a:srgbClr val="1D1C1D"/>
                </a:solidFill>
                <a:effectLst/>
                <a:latin typeface="Slack-Lato"/>
              </a:rPr>
              <a:t> Implementation</a:t>
            </a:r>
            <a:endParaRPr lang="de-DE" dirty="0"/>
          </a:p>
        </p:txBody>
      </p:sp>
      <p:pic>
        <p:nvPicPr>
          <p:cNvPr id="7" name="Grafik 6">
            <a:extLst>
              <a:ext uri="{FF2B5EF4-FFF2-40B4-BE49-F238E27FC236}">
                <a16:creationId xmlns:a16="http://schemas.microsoft.com/office/drawing/2014/main" id="{EB4442B7-B5C4-097D-525C-09FED95E9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8" y="422774"/>
            <a:ext cx="4656223" cy="2400508"/>
          </a:xfrm>
          <a:prstGeom prst="rect">
            <a:avLst/>
          </a:prstGeom>
        </p:spPr>
      </p:pic>
      <p:pic>
        <p:nvPicPr>
          <p:cNvPr id="9" name="Grafik 8">
            <a:extLst>
              <a:ext uri="{FF2B5EF4-FFF2-40B4-BE49-F238E27FC236}">
                <a16:creationId xmlns:a16="http://schemas.microsoft.com/office/drawing/2014/main" id="{C74D5EAE-4CEC-2329-2645-CAA856436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317" y="798814"/>
            <a:ext cx="7282189" cy="5441152"/>
          </a:xfrm>
          <a:prstGeom prst="rect">
            <a:avLst/>
          </a:prstGeom>
        </p:spPr>
      </p:pic>
      <p:pic>
        <p:nvPicPr>
          <p:cNvPr id="15" name="Grafik 14">
            <a:extLst>
              <a:ext uri="{FF2B5EF4-FFF2-40B4-BE49-F238E27FC236}">
                <a16:creationId xmlns:a16="http://schemas.microsoft.com/office/drawing/2014/main" id="{53B6901A-7FD1-D5B3-93C3-81794BA87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08" y="3218712"/>
            <a:ext cx="4717189" cy="3414056"/>
          </a:xfrm>
          <a:prstGeom prst="rect">
            <a:avLst/>
          </a:prstGeom>
        </p:spPr>
      </p:pic>
    </p:spTree>
    <p:extLst>
      <p:ext uri="{BB962C8B-B14F-4D97-AF65-F5344CB8AC3E}">
        <p14:creationId xmlns:p14="http://schemas.microsoft.com/office/powerpoint/2010/main" val="4181951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7AEA3EE9-93EC-D51D-0BEE-82A1D0127BB0}"/>
              </a:ext>
            </a:extLst>
          </p:cNvPr>
          <p:cNvSpPr/>
          <p:nvPr/>
        </p:nvSpPr>
        <p:spPr>
          <a:xfrm>
            <a:off x="4123440" y="-161945"/>
            <a:ext cx="3945119" cy="923330"/>
          </a:xfrm>
          <a:prstGeom prst="rect">
            <a:avLst/>
          </a:prstGeom>
          <a:noFill/>
        </p:spPr>
        <p:txBody>
          <a:bodyPr wrap="none" lIns="91440" tIns="45720" rIns="91440" bIns="45720">
            <a:spAutoFit/>
          </a:bodyPr>
          <a:lstStyle/>
          <a:p>
            <a:pPr algn="ctr"/>
            <a:r>
              <a:rPr lang="de-DE" sz="5400" b="0" cap="none" spc="0" dirty="0">
                <a:ln w="0"/>
                <a:solidFill>
                  <a:schemeClr val="tx1"/>
                </a:solidFill>
                <a:effectLst>
                  <a:outerShdw blurRad="38100" dist="19050" dir="2700000" algn="tl" rotWithShape="0">
                    <a:schemeClr val="dk1">
                      <a:alpha val="40000"/>
                    </a:schemeClr>
                  </a:outerShdw>
                </a:effectLst>
              </a:rPr>
              <a:t>Model Fitting</a:t>
            </a:r>
          </a:p>
        </p:txBody>
      </p:sp>
      <p:pic>
        <p:nvPicPr>
          <p:cNvPr id="4" name="Grafik 3">
            <a:extLst>
              <a:ext uri="{FF2B5EF4-FFF2-40B4-BE49-F238E27FC236}">
                <a16:creationId xmlns:a16="http://schemas.microsoft.com/office/drawing/2014/main" id="{CC550AA6-0406-901B-733F-794793997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6800" y="4752094"/>
            <a:ext cx="4343776" cy="2072820"/>
          </a:xfrm>
          <a:prstGeom prst="rect">
            <a:avLst/>
          </a:prstGeom>
        </p:spPr>
      </p:pic>
      <p:pic>
        <p:nvPicPr>
          <p:cNvPr id="6" name="Grafik 5">
            <a:extLst>
              <a:ext uri="{FF2B5EF4-FFF2-40B4-BE49-F238E27FC236}">
                <a16:creationId xmlns:a16="http://schemas.microsoft.com/office/drawing/2014/main" id="{ECBD03DB-5699-F463-9857-3006373A21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091" y="823601"/>
            <a:ext cx="5646909" cy="3696020"/>
          </a:xfrm>
          <a:prstGeom prst="rect">
            <a:avLst/>
          </a:prstGeom>
        </p:spPr>
      </p:pic>
      <p:pic>
        <p:nvPicPr>
          <p:cNvPr id="8" name="Grafik 7">
            <a:extLst>
              <a:ext uri="{FF2B5EF4-FFF2-40B4-BE49-F238E27FC236}">
                <a16:creationId xmlns:a16="http://schemas.microsoft.com/office/drawing/2014/main" id="{386FA40F-CDBC-EB71-15E0-37029ABFCE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93858"/>
            <a:ext cx="6309907" cy="3558848"/>
          </a:xfrm>
          <a:prstGeom prst="rect">
            <a:avLst/>
          </a:prstGeom>
        </p:spPr>
      </p:pic>
    </p:spTree>
    <p:extLst>
      <p:ext uri="{BB962C8B-B14F-4D97-AF65-F5344CB8AC3E}">
        <p14:creationId xmlns:p14="http://schemas.microsoft.com/office/powerpoint/2010/main" val="3362086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483B7EB-303A-E53E-10CB-FE926643C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59" y="1279974"/>
            <a:ext cx="11316681" cy="4298052"/>
          </a:xfrm>
          <a:prstGeom prst="rect">
            <a:avLst/>
          </a:prstGeom>
        </p:spPr>
      </p:pic>
      <p:sp>
        <p:nvSpPr>
          <p:cNvPr id="4" name="Textfeld 3">
            <a:extLst>
              <a:ext uri="{FF2B5EF4-FFF2-40B4-BE49-F238E27FC236}">
                <a16:creationId xmlns:a16="http://schemas.microsoft.com/office/drawing/2014/main" id="{AD7792FC-0D0E-6983-6A07-164C1D05C9BC}"/>
              </a:ext>
            </a:extLst>
          </p:cNvPr>
          <p:cNvSpPr txBox="1"/>
          <p:nvPr/>
        </p:nvSpPr>
        <p:spPr>
          <a:xfrm>
            <a:off x="4790440" y="167640"/>
            <a:ext cx="2611120" cy="646331"/>
          </a:xfrm>
          <a:prstGeom prst="rect">
            <a:avLst/>
          </a:prstGeom>
          <a:noFill/>
        </p:spPr>
        <p:txBody>
          <a:bodyPr wrap="square" rtlCol="0">
            <a:spAutoFit/>
          </a:bodyPr>
          <a:lstStyle/>
          <a:p>
            <a:r>
              <a:rPr lang="de-DE" b="1" i="0" dirty="0">
                <a:solidFill>
                  <a:srgbClr val="000000"/>
                </a:solidFill>
                <a:effectLst/>
                <a:latin typeface="Helvetica Neue"/>
              </a:rPr>
              <a:t>Visualize the Clusters</a:t>
            </a:r>
          </a:p>
          <a:p>
            <a:endParaRPr lang="de-DE" dirty="0"/>
          </a:p>
        </p:txBody>
      </p:sp>
    </p:spTree>
    <p:extLst>
      <p:ext uri="{BB962C8B-B14F-4D97-AF65-F5344CB8AC3E}">
        <p14:creationId xmlns:p14="http://schemas.microsoft.com/office/powerpoint/2010/main" val="1110286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5BB48F5-7AF0-F5DA-E384-7F3ACA1374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4224"/>
            <a:ext cx="12192000" cy="1772271"/>
          </a:xfrm>
          <a:prstGeom prst="rect">
            <a:avLst/>
          </a:prstGeom>
        </p:spPr>
      </p:pic>
      <p:pic>
        <p:nvPicPr>
          <p:cNvPr id="5" name="Grafik 4">
            <a:extLst>
              <a:ext uri="{FF2B5EF4-FFF2-40B4-BE49-F238E27FC236}">
                <a16:creationId xmlns:a16="http://schemas.microsoft.com/office/drawing/2014/main" id="{7277C0AE-53D5-C340-2C56-0CB158913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8167" y="2922899"/>
            <a:ext cx="6515665" cy="3657917"/>
          </a:xfrm>
          <a:prstGeom prst="rect">
            <a:avLst/>
          </a:prstGeom>
        </p:spPr>
      </p:pic>
      <p:sp>
        <p:nvSpPr>
          <p:cNvPr id="6" name="Textfeld 5">
            <a:extLst>
              <a:ext uri="{FF2B5EF4-FFF2-40B4-BE49-F238E27FC236}">
                <a16:creationId xmlns:a16="http://schemas.microsoft.com/office/drawing/2014/main" id="{6ABCCEE1-534B-9348-AA0D-049A2CFC367F}"/>
              </a:ext>
            </a:extLst>
          </p:cNvPr>
          <p:cNvSpPr txBox="1"/>
          <p:nvPr/>
        </p:nvSpPr>
        <p:spPr>
          <a:xfrm>
            <a:off x="4378959" y="141690"/>
            <a:ext cx="3434080" cy="369332"/>
          </a:xfrm>
          <a:prstGeom prst="rect">
            <a:avLst/>
          </a:prstGeom>
          <a:noFill/>
        </p:spPr>
        <p:txBody>
          <a:bodyPr wrap="square" rtlCol="0">
            <a:spAutoFit/>
          </a:bodyPr>
          <a:lstStyle/>
          <a:p>
            <a:pPr algn="ctr"/>
            <a:r>
              <a:rPr lang="de-DE" dirty="0"/>
              <a:t>Assigning the Label</a:t>
            </a:r>
          </a:p>
        </p:txBody>
      </p:sp>
    </p:spTree>
    <p:extLst>
      <p:ext uri="{BB962C8B-B14F-4D97-AF65-F5344CB8AC3E}">
        <p14:creationId xmlns:p14="http://schemas.microsoft.com/office/powerpoint/2010/main" val="1214671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C9FAB9B-5C11-5A0B-F1CD-1D68179FA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909399" cy="3490262"/>
          </a:xfrm>
          <a:prstGeom prst="rect">
            <a:avLst/>
          </a:prstGeom>
        </p:spPr>
      </p:pic>
      <p:pic>
        <p:nvPicPr>
          <p:cNvPr id="5" name="Grafik 4">
            <a:extLst>
              <a:ext uri="{FF2B5EF4-FFF2-40B4-BE49-F238E27FC236}">
                <a16:creationId xmlns:a16="http://schemas.microsoft.com/office/drawing/2014/main" id="{F861AA71-7C99-0F70-AD03-21B502532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8036" y="0"/>
            <a:ext cx="6744284" cy="3551228"/>
          </a:xfrm>
          <a:prstGeom prst="rect">
            <a:avLst/>
          </a:prstGeom>
        </p:spPr>
      </p:pic>
      <p:pic>
        <p:nvPicPr>
          <p:cNvPr id="7" name="Grafik 6">
            <a:extLst>
              <a:ext uri="{FF2B5EF4-FFF2-40B4-BE49-F238E27FC236}">
                <a16:creationId xmlns:a16="http://schemas.microsoft.com/office/drawing/2014/main" id="{D787D346-4818-4E23-2D87-746A926BC8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490262"/>
            <a:ext cx="12192000" cy="3570938"/>
          </a:xfrm>
          <a:prstGeom prst="rect">
            <a:avLst/>
          </a:prstGeom>
        </p:spPr>
      </p:pic>
      <p:sp>
        <p:nvSpPr>
          <p:cNvPr id="8" name="Textfeld 7">
            <a:extLst>
              <a:ext uri="{FF2B5EF4-FFF2-40B4-BE49-F238E27FC236}">
                <a16:creationId xmlns:a16="http://schemas.microsoft.com/office/drawing/2014/main" id="{840589DB-B8E8-9195-C0E3-406CA16DBC2C}"/>
              </a:ext>
            </a:extLst>
          </p:cNvPr>
          <p:cNvSpPr txBox="1"/>
          <p:nvPr/>
        </p:nvSpPr>
        <p:spPr>
          <a:xfrm rot="3271714">
            <a:off x="3689159" y="1400296"/>
            <a:ext cx="1706877" cy="369332"/>
          </a:xfrm>
          <a:prstGeom prst="rect">
            <a:avLst/>
          </a:prstGeom>
          <a:noFill/>
        </p:spPr>
        <p:txBody>
          <a:bodyPr wrap="square" rtlCol="0">
            <a:spAutoFit/>
          </a:bodyPr>
          <a:lstStyle/>
          <a:p>
            <a:pPr algn="ctr"/>
            <a:r>
              <a:rPr lang="de-DE" dirty="0"/>
              <a:t>K-</a:t>
            </a:r>
            <a:r>
              <a:rPr lang="de-DE" dirty="0" err="1"/>
              <a:t>Means</a:t>
            </a:r>
            <a:endParaRPr lang="de-DE" dirty="0"/>
          </a:p>
        </p:txBody>
      </p:sp>
    </p:spTree>
    <p:extLst>
      <p:ext uri="{BB962C8B-B14F-4D97-AF65-F5344CB8AC3E}">
        <p14:creationId xmlns:p14="http://schemas.microsoft.com/office/powerpoint/2010/main" val="4207340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D379B79-688B-4B9F-ADFD-1A510C3C0B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794" y="1398094"/>
            <a:ext cx="9594411" cy="4061812"/>
          </a:xfrm>
          <a:prstGeom prst="rect">
            <a:avLst/>
          </a:prstGeom>
        </p:spPr>
      </p:pic>
    </p:spTree>
    <p:extLst>
      <p:ext uri="{BB962C8B-B14F-4D97-AF65-F5344CB8AC3E}">
        <p14:creationId xmlns:p14="http://schemas.microsoft.com/office/powerpoint/2010/main" val="2837261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BC8859A2-7AE4-55A2-64EB-16E98281A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611" y="1365059"/>
            <a:ext cx="9434378" cy="4412362"/>
          </a:xfrm>
          <a:prstGeom prst="rect">
            <a:avLst/>
          </a:prstGeom>
        </p:spPr>
      </p:pic>
    </p:spTree>
    <p:extLst>
      <p:ext uri="{BB962C8B-B14F-4D97-AF65-F5344CB8AC3E}">
        <p14:creationId xmlns:p14="http://schemas.microsoft.com/office/powerpoint/2010/main" val="3953097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620E18-ED4F-25BB-2CC6-F52FC877E371}"/>
              </a:ext>
            </a:extLst>
          </p:cNvPr>
          <p:cNvSpPr>
            <a:spLocks noGrp="1"/>
          </p:cNvSpPr>
          <p:nvPr>
            <p:ph type="title"/>
          </p:nvPr>
        </p:nvSpPr>
        <p:spPr/>
        <p:txBody>
          <a:bodyPr/>
          <a:lstStyle/>
          <a:p>
            <a:r>
              <a:rPr lang="de-DE" dirty="0"/>
              <a:t>Group Members</a:t>
            </a:r>
          </a:p>
        </p:txBody>
      </p:sp>
      <p:sp>
        <p:nvSpPr>
          <p:cNvPr id="4" name="Rectangle 1">
            <a:extLst>
              <a:ext uri="{FF2B5EF4-FFF2-40B4-BE49-F238E27FC236}">
                <a16:creationId xmlns:a16="http://schemas.microsoft.com/office/drawing/2014/main" id="{B22DD601-F34A-AAE7-08E8-72491C9E55C0}"/>
              </a:ext>
            </a:extLst>
          </p:cNvPr>
          <p:cNvSpPr>
            <a:spLocks noGrp="1" noChangeArrowheads="1"/>
          </p:cNvSpPr>
          <p:nvPr>
            <p:ph idx="1"/>
          </p:nvPr>
        </p:nvSpPr>
        <p:spPr bwMode="auto">
          <a:xfrm>
            <a:off x="2297508" y="2648641"/>
            <a:ext cx="516449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76176"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None/>
            </a:pPr>
            <a:r>
              <a:rPr kumimoji="0" lang="de-DE" altLang="de-DE" sz="2400" i="0" u="sng" strike="noStrike" cap="none" normalizeH="0" baseline="0" dirty="0">
                <a:ln>
                  <a:noFill/>
                </a:ln>
                <a:solidFill>
                  <a:schemeClr val="tx1"/>
                </a:solidFill>
                <a:effectLst/>
                <a:latin typeface="Arial" panose="020B0604020202020204" pitchFamily="34" charset="0"/>
              </a:rPr>
              <a:t>DA2101</a:t>
            </a:r>
            <a:r>
              <a:rPr kumimoji="0" lang="de-DE" altLang="de-DE" sz="2400" b="1" i="0" u="none" strike="noStrike" cap="none" normalizeH="0" baseline="0" dirty="0">
                <a:ln>
                  <a:noFill/>
                </a:ln>
                <a:solidFill>
                  <a:schemeClr val="tx1"/>
                </a:solidFill>
                <a:effectLst/>
                <a:latin typeface="Arial" panose="020B0604020202020204" pitchFamily="34" charset="0"/>
              </a:rPr>
              <a:t> - </a:t>
            </a:r>
            <a:r>
              <a:rPr kumimoji="0" lang="de-DE" altLang="de-DE" sz="2400" b="1" i="1" u="none" strike="noStrike" cap="none" normalizeH="0" baseline="0" dirty="0">
                <a:ln>
                  <a:noFill/>
                </a:ln>
                <a:solidFill>
                  <a:schemeClr val="tx1"/>
                </a:solidFill>
                <a:effectLst/>
                <a:latin typeface="Arial" panose="020B0604020202020204" pitchFamily="34" charset="0"/>
              </a:rPr>
              <a:t>Oğuzhan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2400" u="sng" dirty="0">
                <a:latin typeface="Arial" panose="020B0604020202020204" pitchFamily="34" charset="0"/>
              </a:rPr>
              <a:t>DA2102</a:t>
            </a:r>
            <a:r>
              <a:rPr lang="de-DE" altLang="de-DE" sz="2400" b="1" dirty="0">
                <a:latin typeface="Arial" panose="020B0604020202020204" pitchFamily="34" charset="0"/>
              </a:rPr>
              <a:t> - </a:t>
            </a:r>
            <a:r>
              <a:rPr lang="de-DE" altLang="de-DE" sz="2400" b="1" i="1" dirty="0">
                <a:latin typeface="Arial" panose="020B0604020202020204" pitchFamily="34" charset="0"/>
              </a:rPr>
              <a:t>Birgül</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400" i="0" u="sng" strike="noStrike" cap="none" normalizeH="0" baseline="0" dirty="0">
                <a:ln>
                  <a:noFill/>
                </a:ln>
                <a:solidFill>
                  <a:schemeClr val="tx1"/>
                </a:solidFill>
                <a:effectLst/>
                <a:latin typeface="Arial" panose="020B0604020202020204" pitchFamily="34" charset="0"/>
              </a:rPr>
              <a:t>DA2103</a:t>
            </a:r>
            <a:r>
              <a:rPr kumimoji="0" lang="de-DE" altLang="de-DE" sz="2400" b="1" i="0" u="none" strike="noStrike" cap="none" normalizeH="0" dirty="0">
                <a:ln>
                  <a:noFill/>
                </a:ln>
                <a:solidFill>
                  <a:schemeClr val="tx1"/>
                </a:solidFill>
                <a:effectLst/>
                <a:latin typeface="Arial" panose="020B0604020202020204" pitchFamily="34" charset="0"/>
              </a:rPr>
              <a:t> - </a:t>
            </a:r>
            <a:r>
              <a:rPr kumimoji="0" lang="de-DE" altLang="de-DE" sz="2400" b="1" i="1" u="none" strike="noStrike" cap="none" normalizeH="0" dirty="0">
                <a:ln>
                  <a:noFill/>
                </a:ln>
                <a:solidFill>
                  <a:schemeClr val="tx1"/>
                </a:solidFill>
                <a:effectLst/>
                <a:latin typeface="Arial" panose="020B0604020202020204" pitchFamily="34" charset="0"/>
              </a:rPr>
              <a:t>Pakize</a:t>
            </a:r>
            <a:endParaRPr kumimoji="0" lang="de-DE" altLang="de-DE" sz="2400" b="1" i="1"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1139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3A08C78D-48DF-1B28-7BA1-A78E598CC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720" y="905282"/>
            <a:ext cx="9885679" cy="5280811"/>
          </a:xfrm>
          <a:prstGeom prst="rect">
            <a:avLst/>
          </a:prstGeom>
        </p:spPr>
      </p:pic>
    </p:spTree>
    <p:extLst>
      <p:ext uri="{BB962C8B-B14F-4D97-AF65-F5344CB8AC3E}">
        <p14:creationId xmlns:p14="http://schemas.microsoft.com/office/powerpoint/2010/main" val="1801969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328886-9D61-3B19-AF8F-9E3C0C6B0D06}"/>
              </a:ext>
            </a:extLst>
          </p:cNvPr>
          <p:cNvSpPr>
            <a:spLocks noGrp="1"/>
          </p:cNvSpPr>
          <p:nvPr>
            <p:ph type="title"/>
          </p:nvPr>
        </p:nvSpPr>
        <p:spPr>
          <a:xfrm>
            <a:off x="838200" y="193040"/>
            <a:ext cx="10515600" cy="1325563"/>
          </a:xfrm>
        </p:spPr>
        <p:txBody>
          <a:bodyPr/>
          <a:lstStyle/>
          <a:p>
            <a:r>
              <a:rPr lang="en-US" b="0" i="0" dirty="0">
                <a:solidFill>
                  <a:srgbClr val="1D1C1D"/>
                </a:solidFill>
                <a:effectLst/>
                <a:latin typeface="Slack-Lato"/>
              </a:rPr>
              <a:t>CONCLUSION</a:t>
            </a:r>
            <a:endParaRPr lang="de-DE" dirty="0"/>
          </a:p>
        </p:txBody>
      </p:sp>
      <p:sp>
        <p:nvSpPr>
          <p:cNvPr id="3" name="Inhaltsplatzhalter 2">
            <a:extLst>
              <a:ext uri="{FF2B5EF4-FFF2-40B4-BE49-F238E27FC236}">
                <a16:creationId xmlns:a16="http://schemas.microsoft.com/office/drawing/2014/main" id="{A04505D7-B8AD-AB75-B289-DC9EC19BFBA8}"/>
              </a:ext>
            </a:extLst>
          </p:cNvPr>
          <p:cNvSpPr>
            <a:spLocks noGrp="1"/>
          </p:cNvSpPr>
          <p:nvPr>
            <p:ph idx="1"/>
          </p:nvPr>
        </p:nvSpPr>
        <p:spPr>
          <a:xfrm>
            <a:off x="838200" y="1056640"/>
            <a:ext cx="10515600" cy="5608320"/>
          </a:xfrm>
        </p:spPr>
        <p:txBody>
          <a:bodyPr>
            <a:normAutofit fontScale="92500"/>
          </a:bodyPr>
          <a:lstStyle/>
          <a:p>
            <a:pPr marL="0" indent="0">
              <a:buNone/>
            </a:pPr>
            <a:r>
              <a:rPr lang="en-US" b="0" i="0" dirty="0">
                <a:solidFill>
                  <a:srgbClr val="FFFF00"/>
                </a:solidFill>
                <a:effectLst/>
                <a:latin typeface="Slack-Lato"/>
              </a:rPr>
              <a:t>During the project, we performed three different types of analyses independently. All three analysis methods offer some specific advantages and also have limitations. In this project, we were able to see in which area and to what extent we should use these methods.</a:t>
            </a:r>
          </a:p>
          <a:p>
            <a:pPr marL="0" indent="0">
              <a:buNone/>
            </a:pPr>
            <a:r>
              <a:rPr lang="en-US" b="0" i="0" dirty="0">
                <a:solidFill>
                  <a:srgbClr val="FFFF00"/>
                </a:solidFill>
                <a:effectLst/>
                <a:latin typeface="Slack-Lato"/>
              </a:rPr>
              <a:t>First, we used RFM segmentation to divide our customers into insightful clusters. What makes RFM analysis attractive is the flexibility it offers. We can specify the segmentation in terms of our business needs. On the other hand, it is susceptible to user-induced biases.</a:t>
            </a:r>
          </a:p>
          <a:p>
            <a:pPr marL="0" indent="0">
              <a:buNone/>
            </a:pPr>
            <a:r>
              <a:rPr lang="en-US" b="0" i="0" dirty="0">
                <a:solidFill>
                  <a:srgbClr val="FFFF00"/>
                </a:solidFill>
                <a:effectLst/>
                <a:latin typeface="Slack-Lato"/>
              </a:rPr>
              <a:t>Then we applied K-Means clustering to see the unsupervised machine learning results as clusters. Since our dataset does not have a significant tendency to cluster, K-Means clustering did not produce a satisfactory clustering.</a:t>
            </a:r>
          </a:p>
          <a:p>
            <a:pPr marL="0" indent="0">
              <a:buNone/>
            </a:pPr>
            <a:r>
              <a:rPr lang="en-US" b="0" i="0" dirty="0">
                <a:solidFill>
                  <a:srgbClr val="FFFF00"/>
                </a:solidFill>
                <a:effectLst/>
                <a:latin typeface="Slack-Lato"/>
              </a:rPr>
              <a:t>Finally, we used cohort analysis to gain new insights from the data related to time-based cohorts. The strength of cohort analysis is its elasticity, as it provides specific analysis based on business needs.</a:t>
            </a:r>
            <a:endParaRPr lang="de-DE" dirty="0">
              <a:solidFill>
                <a:srgbClr val="FFFF00"/>
              </a:solidFill>
            </a:endParaRPr>
          </a:p>
        </p:txBody>
      </p:sp>
    </p:spTree>
    <p:extLst>
      <p:ext uri="{BB962C8B-B14F-4D97-AF65-F5344CB8AC3E}">
        <p14:creationId xmlns:p14="http://schemas.microsoft.com/office/powerpoint/2010/main" val="2196916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622F70-847D-9592-7DCE-53FE9C0B93DE}"/>
              </a:ext>
            </a:extLst>
          </p:cNvPr>
          <p:cNvSpPr>
            <a:spLocks noGrp="1"/>
          </p:cNvSpPr>
          <p:nvPr>
            <p:ph type="title"/>
          </p:nvPr>
        </p:nvSpPr>
        <p:spPr/>
        <p:txBody>
          <a:bodyPr/>
          <a:lstStyle/>
          <a:p>
            <a:r>
              <a:rPr lang="de-DE" dirty="0"/>
              <a:t>Main </a:t>
            </a:r>
            <a:r>
              <a:rPr lang="de-DE" dirty="0" err="1"/>
              <a:t>StepS</a:t>
            </a:r>
            <a:endParaRPr lang="de-DE" dirty="0"/>
          </a:p>
        </p:txBody>
      </p:sp>
      <p:sp>
        <p:nvSpPr>
          <p:cNvPr id="3" name="Inhaltsplatzhalter 2">
            <a:extLst>
              <a:ext uri="{FF2B5EF4-FFF2-40B4-BE49-F238E27FC236}">
                <a16:creationId xmlns:a16="http://schemas.microsoft.com/office/drawing/2014/main" id="{09E911E3-D7DA-DD23-3683-1704E1CD9354}"/>
              </a:ext>
            </a:extLst>
          </p:cNvPr>
          <p:cNvSpPr>
            <a:spLocks noGrp="1"/>
          </p:cNvSpPr>
          <p:nvPr>
            <p:ph idx="1"/>
          </p:nvPr>
        </p:nvSpPr>
        <p:spPr/>
        <p:txBody>
          <a:bodyPr>
            <a:normAutofit fontScale="85000" lnSpcReduction="20000"/>
          </a:bodyPr>
          <a:lstStyle/>
          <a:p>
            <a:r>
              <a:rPr lang="de-DE" b="0" i="0" dirty="0">
                <a:effectLst/>
                <a:latin typeface="Arial" panose="020B0604020202020204" pitchFamily="34" charset="0"/>
              </a:rPr>
              <a:t>Data Cleaning &amp; EDA</a:t>
            </a:r>
          </a:p>
          <a:p>
            <a:r>
              <a:rPr lang="de-DE" b="0" i="0" dirty="0">
                <a:effectLst/>
                <a:latin typeface="Arial" panose="020B0604020202020204" pitchFamily="34" charset="0"/>
              </a:rPr>
              <a:t>RFM Analysis</a:t>
            </a:r>
            <a:endParaRPr lang="de-DE" dirty="0">
              <a:latin typeface="Arial" panose="020B0604020202020204" pitchFamily="34" charset="0"/>
            </a:endParaRPr>
          </a:p>
          <a:p>
            <a:r>
              <a:rPr lang="de-DE" b="0" i="0" dirty="0">
                <a:effectLst/>
                <a:latin typeface="Arial" panose="020B0604020202020204" pitchFamily="34" charset="0"/>
              </a:rPr>
              <a:t>RFM Segmentation</a:t>
            </a:r>
          </a:p>
          <a:p>
            <a:r>
              <a:rPr lang="de-DE" b="0" i="0" dirty="0">
                <a:effectLst/>
                <a:latin typeface="Arial" panose="020B0604020202020204" pitchFamily="34" charset="0"/>
              </a:rPr>
              <a:t>K-</a:t>
            </a:r>
            <a:r>
              <a:rPr lang="de-DE" b="0" i="0" dirty="0" err="1">
                <a:effectLst/>
                <a:latin typeface="Arial" panose="020B0604020202020204" pitchFamily="34" charset="0"/>
              </a:rPr>
              <a:t>Means</a:t>
            </a:r>
            <a:r>
              <a:rPr lang="de-DE" b="0" i="0" dirty="0">
                <a:effectLst/>
                <a:latin typeface="Arial" panose="020B0604020202020204" pitchFamily="34" charset="0"/>
              </a:rPr>
              <a:t> Modelling</a:t>
            </a:r>
          </a:p>
          <a:p>
            <a:r>
              <a:rPr lang="de-DE" b="0" i="0" dirty="0">
                <a:effectLst/>
                <a:latin typeface="Arial" panose="020B0604020202020204" pitchFamily="34" charset="0"/>
              </a:rPr>
              <a:t>Cohort Analysis</a:t>
            </a:r>
            <a:br>
              <a:rPr lang="de-DE" dirty="0"/>
            </a:br>
            <a:br>
              <a:rPr lang="de-DE" dirty="0"/>
            </a:br>
            <a:br>
              <a:rPr lang="de-DE" dirty="0"/>
            </a:br>
            <a:br>
              <a:rPr lang="de-DE" dirty="0"/>
            </a:br>
            <a:endParaRPr lang="de-DE" dirty="0"/>
          </a:p>
        </p:txBody>
      </p:sp>
    </p:spTree>
    <p:extLst>
      <p:ext uri="{BB962C8B-B14F-4D97-AF65-F5344CB8AC3E}">
        <p14:creationId xmlns:p14="http://schemas.microsoft.com/office/powerpoint/2010/main" val="992065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F39B8C-3B6A-C414-3FF0-1D1F1773DD0E}"/>
              </a:ext>
            </a:extLst>
          </p:cNvPr>
          <p:cNvSpPr>
            <a:spLocks noGrp="1"/>
          </p:cNvSpPr>
          <p:nvPr>
            <p:ph type="title"/>
          </p:nvPr>
        </p:nvSpPr>
        <p:spPr/>
        <p:txBody>
          <a:bodyPr/>
          <a:lstStyle/>
          <a:p>
            <a:r>
              <a:rPr lang="de-DE" b="0" i="0" dirty="0">
                <a:effectLst/>
                <a:latin typeface="Arial" panose="020B0604020202020204" pitchFamily="34" charset="0"/>
              </a:rPr>
              <a:t>Schedule</a:t>
            </a:r>
            <a:endParaRPr lang="de-DE" dirty="0"/>
          </a:p>
        </p:txBody>
      </p:sp>
      <p:sp>
        <p:nvSpPr>
          <p:cNvPr id="3" name="Inhaltsplatzhalter 2">
            <a:extLst>
              <a:ext uri="{FF2B5EF4-FFF2-40B4-BE49-F238E27FC236}">
                <a16:creationId xmlns:a16="http://schemas.microsoft.com/office/drawing/2014/main" id="{75DEA276-3651-3FFD-E1D0-96C223D60626}"/>
              </a:ext>
            </a:extLst>
          </p:cNvPr>
          <p:cNvSpPr>
            <a:spLocks noGrp="1"/>
          </p:cNvSpPr>
          <p:nvPr>
            <p:ph idx="1"/>
          </p:nvPr>
        </p:nvSpPr>
        <p:spPr/>
        <p:txBody>
          <a:bodyPr>
            <a:normAutofit fontScale="62500" lnSpcReduction="20000"/>
          </a:bodyPr>
          <a:lstStyle/>
          <a:p>
            <a:pPr marL="0" indent="0">
              <a:buNone/>
            </a:pPr>
            <a:br>
              <a:rPr lang="de-DE" dirty="0"/>
            </a:br>
            <a:r>
              <a:rPr lang="de-DE" dirty="0"/>
              <a:t>17.10 </a:t>
            </a:r>
            <a:r>
              <a:rPr lang="de-DE" b="0" i="0" dirty="0">
                <a:effectLst/>
                <a:latin typeface="Arial" panose="020B0604020202020204" pitchFamily="34" charset="0"/>
              </a:rPr>
              <a:t>Data Cleaning &amp; EDA</a:t>
            </a:r>
          </a:p>
          <a:p>
            <a:pPr marL="0" indent="0">
              <a:buNone/>
            </a:pPr>
            <a:br>
              <a:rPr lang="de-DE" dirty="0"/>
            </a:br>
            <a:r>
              <a:rPr lang="de-DE" dirty="0"/>
              <a:t>18.10 </a:t>
            </a:r>
            <a:r>
              <a:rPr lang="de-DE" b="0" i="0" dirty="0">
                <a:effectLst/>
                <a:latin typeface="Arial" panose="020B0604020202020204" pitchFamily="34" charset="0"/>
              </a:rPr>
              <a:t>RFM Analysis &amp; Segmentation</a:t>
            </a:r>
          </a:p>
          <a:p>
            <a:pPr marL="0" indent="0">
              <a:buNone/>
            </a:pPr>
            <a:br>
              <a:rPr lang="de-DE" dirty="0"/>
            </a:br>
            <a:r>
              <a:rPr lang="de-DE" dirty="0"/>
              <a:t>19.10 </a:t>
            </a:r>
            <a:r>
              <a:rPr lang="de-DE" b="0" i="0" dirty="0">
                <a:effectLst/>
                <a:latin typeface="Arial" panose="020B0604020202020204" pitchFamily="34" charset="0"/>
              </a:rPr>
              <a:t>K-</a:t>
            </a:r>
            <a:r>
              <a:rPr lang="de-DE" b="0" i="0" dirty="0" err="1">
                <a:effectLst/>
                <a:latin typeface="Arial" panose="020B0604020202020204" pitchFamily="34" charset="0"/>
              </a:rPr>
              <a:t>Means</a:t>
            </a:r>
            <a:r>
              <a:rPr lang="de-DE" b="0" i="0" dirty="0">
                <a:effectLst/>
                <a:latin typeface="Arial" panose="020B0604020202020204" pitchFamily="34" charset="0"/>
              </a:rPr>
              <a:t> Modelling </a:t>
            </a:r>
          </a:p>
          <a:p>
            <a:pPr marL="0" indent="0">
              <a:buNone/>
            </a:pPr>
            <a:endParaRPr lang="de-DE" b="0" i="0" dirty="0">
              <a:effectLst/>
              <a:latin typeface="Arial" panose="020B0604020202020204" pitchFamily="34" charset="0"/>
            </a:endParaRPr>
          </a:p>
          <a:p>
            <a:pPr marL="0" indent="0">
              <a:buNone/>
            </a:pPr>
            <a:r>
              <a:rPr lang="de-DE" b="0" i="0" dirty="0">
                <a:effectLst/>
                <a:latin typeface="Arial" panose="020B0604020202020204" pitchFamily="34" charset="0"/>
              </a:rPr>
              <a:t>20.10 Cohort Analysis</a:t>
            </a:r>
          </a:p>
          <a:p>
            <a:pPr marL="0" indent="0">
              <a:buNone/>
            </a:pPr>
            <a:endParaRPr lang="de-DE" dirty="0">
              <a:latin typeface="Arial" panose="020B0604020202020204" pitchFamily="34" charset="0"/>
            </a:endParaRPr>
          </a:p>
          <a:p>
            <a:pPr marL="0" indent="0">
              <a:buNone/>
            </a:pPr>
            <a:r>
              <a:rPr lang="de-DE" dirty="0">
                <a:latin typeface="Arial" panose="020B0604020202020204" pitchFamily="34" charset="0"/>
              </a:rPr>
              <a:t>21.10 Review</a:t>
            </a:r>
            <a:br>
              <a:rPr lang="de-DE" dirty="0"/>
            </a:br>
            <a:endParaRPr lang="de-DE" dirty="0"/>
          </a:p>
        </p:txBody>
      </p:sp>
    </p:spTree>
    <p:extLst>
      <p:ext uri="{BB962C8B-B14F-4D97-AF65-F5344CB8AC3E}">
        <p14:creationId xmlns:p14="http://schemas.microsoft.com/office/powerpoint/2010/main" val="1284876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3FDCB5-F400-074E-39E8-DB3FFB515A63}"/>
              </a:ext>
            </a:extLst>
          </p:cNvPr>
          <p:cNvSpPr>
            <a:spLocks noGrp="1"/>
          </p:cNvSpPr>
          <p:nvPr>
            <p:ph type="title"/>
          </p:nvPr>
        </p:nvSpPr>
        <p:spPr>
          <a:xfrm>
            <a:off x="838200" y="365125"/>
            <a:ext cx="10515600" cy="913169"/>
          </a:xfrm>
        </p:spPr>
        <p:txBody>
          <a:bodyPr/>
          <a:lstStyle/>
          <a:p>
            <a:r>
              <a:rPr lang="de-DE" b="1" dirty="0" err="1"/>
              <a:t>Methodology</a:t>
            </a:r>
            <a:endParaRPr lang="de-DE" b="1" dirty="0"/>
          </a:p>
        </p:txBody>
      </p:sp>
      <p:sp>
        <p:nvSpPr>
          <p:cNvPr id="3" name="Inhaltsplatzhalter 2">
            <a:extLst>
              <a:ext uri="{FF2B5EF4-FFF2-40B4-BE49-F238E27FC236}">
                <a16:creationId xmlns:a16="http://schemas.microsoft.com/office/drawing/2014/main" id="{3DEEB31B-B78E-59B2-DB98-711175D55773}"/>
              </a:ext>
            </a:extLst>
          </p:cNvPr>
          <p:cNvSpPr>
            <a:spLocks noGrp="1"/>
          </p:cNvSpPr>
          <p:nvPr>
            <p:ph idx="1"/>
          </p:nvPr>
        </p:nvSpPr>
        <p:spPr>
          <a:xfrm>
            <a:off x="838200" y="999208"/>
            <a:ext cx="10515600" cy="497509"/>
          </a:xfrm>
        </p:spPr>
        <p:txBody>
          <a:bodyPr>
            <a:normAutofit lnSpcReduction="10000"/>
          </a:bodyPr>
          <a:lstStyle/>
          <a:p>
            <a:pPr marL="0" indent="0">
              <a:buNone/>
            </a:pPr>
            <a:r>
              <a:rPr lang="de-DE" dirty="0"/>
              <a:t>Columns: 8		</a:t>
            </a:r>
            <a:r>
              <a:rPr lang="de-DE" dirty="0" err="1"/>
              <a:t>Rows</a:t>
            </a:r>
            <a:r>
              <a:rPr lang="de-DE" dirty="0"/>
              <a:t>: 541.909		</a:t>
            </a:r>
            <a:r>
              <a:rPr lang="de-DE" dirty="0" err="1"/>
              <a:t>Duplicated</a:t>
            </a:r>
            <a:r>
              <a:rPr lang="de-DE" dirty="0"/>
              <a:t>: 5.118</a:t>
            </a:r>
          </a:p>
        </p:txBody>
      </p:sp>
      <p:pic>
        <p:nvPicPr>
          <p:cNvPr id="5" name="Grafik 4">
            <a:extLst>
              <a:ext uri="{FF2B5EF4-FFF2-40B4-BE49-F238E27FC236}">
                <a16:creationId xmlns:a16="http://schemas.microsoft.com/office/drawing/2014/main" id="{0EBAAE12-90E7-2669-E6AD-3E70EEBB98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15948"/>
            <a:ext cx="4701947" cy="1853525"/>
          </a:xfrm>
          <a:prstGeom prst="rect">
            <a:avLst/>
          </a:prstGeom>
        </p:spPr>
      </p:pic>
      <p:pic>
        <p:nvPicPr>
          <p:cNvPr id="7" name="Grafik 6">
            <a:extLst>
              <a:ext uri="{FF2B5EF4-FFF2-40B4-BE49-F238E27FC236}">
                <a16:creationId xmlns:a16="http://schemas.microsoft.com/office/drawing/2014/main" id="{506F3C72-CD19-3AD2-58E2-8323B77D9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2512" y="1419572"/>
            <a:ext cx="3338149" cy="1863310"/>
          </a:xfrm>
          <a:prstGeom prst="rect">
            <a:avLst/>
          </a:prstGeom>
        </p:spPr>
      </p:pic>
      <p:pic>
        <p:nvPicPr>
          <p:cNvPr id="9" name="Grafik 8">
            <a:extLst>
              <a:ext uri="{FF2B5EF4-FFF2-40B4-BE49-F238E27FC236}">
                <a16:creationId xmlns:a16="http://schemas.microsoft.com/office/drawing/2014/main" id="{443933CA-C4DF-6B6B-616F-170D49760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5237" y="3642583"/>
            <a:ext cx="2484335" cy="3032449"/>
          </a:xfrm>
          <a:prstGeom prst="rect">
            <a:avLst/>
          </a:prstGeom>
        </p:spPr>
      </p:pic>
      <p:pic>
        <p:nvPicPr>
          <p:cNvPr id="13" name="Grafik 12">
            <a:extLst>
              <a:ext uri="{FF2B5EF4-FFF2-40B4-BE49-F238E27FC236}">
                <a16:creationId xmlns:a16="http://schemas.microsoft.com/office/drawing/2014/main" id="{3C29A0FC-9E41-5689-648B-D987DA268C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823" y="3699452"/>
            <a:ext cx="5357324" cy="2918713"/>
          </a:xfrm>
          <a:prstGeom prst="rect">
            <a:avLst/>
          </a:prstGeom>
        </p:spPr>
      </p:pic>
      <p:pic>
        <p:nvPicPr>
          <p:cNvPr id="15" name="Grafik 14">
            <a:extLst>
              <a:ext uri="{FF2B5EF4-FFF2-40B4-BE49-F238E27FC236}">
                <a16:creationId xmlns:a16="http://schemas.microsoft.com/office/drawing/2014/main" id="{48594E7D-AAF6-F538-FC6F-F791F81272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0858" y="3424160"/>
            <a:ext cx="3621954" cy="833491"/>
          </a:xfrm>
          <a:prstGeom prst="rect">
            <a:avLst/>
          </a:prstGeom>
        </p:spPr>
      </p:pic>
      <p:pic>
        <p:nvPicPr>
          <p:cNvPr id="17" name="Grafik 16">
            <a:extLst>
              <a:ext uri="{FF2B5EF4-FFF2-40B4-BE49-F238E27FC236}">
                <a16:creationId xmlns:a16="http://schemas.microsoft.com/office/drawing/2014/main" id="{C01432BC-0A2D-C226-CCCA-937BB127B8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9981" y="4453897"/>
            <a:ext cx="2293819" cy="2164268"/>
          </a:xfrm>
          <a:prstGeom prst="rect">
            <a:avLst/>
          </a:prstGeom>
        </p:spPr>
      </p:pic>
    </p:spTree>
    <p:extLst>
      <p:ext uri="{BB962C8B-B14F-4D97-AF65-F5344CB8AC3E}">
        <p14:creationId xmlns:p14="http://schemas.microsoft.com/office/powerpoint/2010/main" val="4069215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29F075-51C5-4093-D676-91079E4C217D}"/>
              </a:ext>
            </a:extLst>
          </p:cNvPr>
          <p:cNvSpPr>
            <a:spLocks noGrp="1"/>
          </p:cNvSpPr>
          <p:nvPr>
            <p:ph type="title"/>
          </p:nvPr>
        </p:nvSpPr>
        <p:spPr/>
        <p:txBody>
          <a:bodyPr/>
          <a:lstStyle/>
          <a:p>
            <a:r>
              <a:rPr lang="de-DE" b="1" dirty="0" err="1"/>
              <a:t>Methodology</a:t>
            </a:r>
            <a:endParaRPr lang="de-DE" b="1" dirty="0"/>
          </a:p>
        </p:txBody>
      </p:sp>
      <p:sp>
        <p:nvSpPr>
          <p:cNvPr id="3" name="Inhaltsplatzhalter 2">
            <a:extLst>
              <a:ext uri="{FF2B5EF4-FFF2-40B4-BE49-F238E27FC236}">
                <a16:creationId xmlns:a16="http://schemas.microsoft.com/office/drawing/2014/main" id="{49E0A8BB-1205-F97C-6CE7-EB95E0109169}"/>
              </a:ext>
            </a:extLst>
          </p:cNvPr>
          <p:cNvSpPr>
            <a:spLocks noGrp="1"/>
          </p:cNvSpPr>
          <p:nvPr>
            <p:ph idx="1"/>
          </p:nvPr>
        </p:nvSpPr>
        <p:spPr/>
        <p:txBody>
          <a:bodyPr>
            <a:normAutofit/>
          </a:bodyPr>
          <a:lstStyle/>
          <a:p>
            <a:pPr marL="0" indent="0">
              <a:buNone/>
            </a:pPr>
            <a:r>
              <a:rPr lang="en-US" sz="3200" dirty="0"/>
              <a:t>25.900 unique invoices </a:t>
            </a:r>
          </a:p>
          <a:p>
            <a:pPr marL="0" indent="0">
              <a:buNone/>
            </a:pPr>
            <a:endParaRPr lang="en-US" sz="3200" dirty="0"/>
          </a:p>
          <a:p>
            <a:pPr marL="0" indent="0">
              <a:buNone/>
            </a:pPr>
            <a:r>
              <a:rPr lang="en-US" sz="3200" dirty="0"/>
              <a:t>9.288 cancelled invoices </a:t>
            </a:r>
          </a:p>
          <a:p>
            <a:pPr marL="0" indent="0">
              <a:buNone/>
            </a:pPr>
            <a:endParaRPr lang="en-US" sz="3200" dirty="0"/>
          </a:p>
        </p:txBody>
      </p:sp>
    </p:spTree>
    <p:extLst>
      <p:ext uri="{BB962C8B-B14F-4D97-AF65-F5344CB8AC3E}">
        <p14:creationId xmlns:p14="http://schemas.microsoft.com/office/powerpoint/2010/main" val="1916742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33B6DDF3-466F-16C4-3076-01719AA47B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543" y="31674"/>
            <a:ext cx="3185436" cy="1348857"/>
          </a:xfrm>
        </p:spPr>
      </p:pic>
      <p:pic>
        <p:nvPicPr>
          <p:cNvPr id="7" name="Grafik 6">
            <a:extLst>
              <a:ext uri="{FF2B5EF4-FFF2-40B4-BE49-F238E27FC236}">
                <a16:creationId xmlns:a16="http://schemas.microsoft.com/office/drawing/2014/main" id="{8F93A242-6D2D-344E-104D-B67604DDB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543" y="1579532"/>
            <a:ext cx="8916173" cy="350550"/>
          </a:xfrm>
          <a:prstGeom prst="rect">
            <a:avLst/>
          </a:prstGeom>
        </p:spPr>
      </p:pic>
      <p:pic>
        <p:nvPicPr>
          <p:cNvPr id="9" name="Grafik 8">
            <a:extLst>
              <a:ext uri="{FF2B5EF4-FFF2-40B4-BE49-F238E27FC236}">
                <a16:creationId xmlns:a16="http://schemas.microsoft.com/office/drawing/2014/main" id="{B9B495A6-80BF-357A-58FB-2EA23C9E99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543" y="2261799"/>
            <a:ext cx="9053345" cy="4519052"/>
          </a:xfrm>
          <a:prstGeom prst="rect">
            <a:avLst/>
          </a:prstGeom>
        </p:spPr>
      </p:pic>
    </p:spTree>
    <p:extLst>
      <p:ext uri="{BB962C8B-B14F-4D97-AF65-F5344CB8AC3E}">
        <p14:creationId xmlns:p14="http://schemas.microsoft.com/office/powerpoint/2010/main" val="506191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2C6E0F3B-818D-C155-8B1E-9384C2A958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5171" y="375241"/>
            <a:ext cx="10515600" cy="1588933"/>
          </a:xfrm>
        </p:spPr>
      </p:pic>
      <p:pic>
        <p:nvPicPr>
          <p:cNvPr id="9" name="Grafik 8">
            <a:extLst>
              <a:ext uri="{FF2B5EF4-FFF2-40B4-BE49-F238E27FC236}">
                <a16:creationId xmlns:a16="http://schemas.microsoft.com/office/drawing/2014/main" id="{3B6896E2-D12B-458E-0468-99CD113A2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171" y="2011546"/>
            <a:ext cx="7788315" cy="2903472"/>
          </a:xfrm>
          <a:prstGeom prst="rect">
            <a:avLst/>
          </a:prstGeom>
        </p:spPr>
      </p:pic>
      <p:pic>
        <p:nvPicPr>
          <p:cNvPr id="11" name="Grafik 10">
            <a:extLst>
              <a:ext uri="{FF2B5EF4-FFF2-40B4-BE49-F238E27FC236}">
                <a16:creationId xmlns:a16="http://schemas.microsoft.com/office/drawing/2014/main" id="{0396FD0D-1530-E097-AE07-63C6A74F5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171" y="4962390"/>
            <a:ext cx="8870449" cy="1813717"/>
          </a:xfrm>
          <a:prstGeom prst="rect">
            <a:avLst/>
          </a:prstGeom>
        </p:spPr>
      </p:pic>
    </p:spTree>
    <p:extLst>
      <p:ext uri="{BB962C8B-B14F-4D97-AF65-F5344CB8AC3E}">
        <p14:creationId xmlns:p14="http://schemas.microsoft.com/office/powerpoint/2010/main" val="39242059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chaltkreis">
  <a:themeElements>
    <a:clrScheme name="Schaltkreis">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Schaltkreis">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chaltkreis">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TM04033919[[fn=Schaltkreis]]</Template>
  <TotalTime>0</TotalTime>
  <Words>291</Words>
  <Application>Microsoft Office PowerPoint</Application>
  <PresentationFormat>Breitbild</PresentationFormat>
  <Paragraphs>48</Paragraphs>
  <Slides>31</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31</vt:i4>
      </vt:variant>
    </vt:vector>
  </HeadingPairs>
  <TitlesOfParts>
    <vt:vector size="36" baseType="lpstr">
      <vt:lpstr>Arial</vt:lpstr>
      <vt:lpstr>Helvetica Neue</vt:lpstr>
      <vt:lpstr>Slack-Lato</vt:lpstr>
      <vt:lpstr>Tw Cen MT</vt:lpstr>
      <vt:lpstr>Schaltkreis</vt:lpstr>
      <vt:lpstr>CAPSTONE PROJECT-1</vt:lpstr>
      <vt:lpstr>Contents</vt:lpstr>
      <vt:lpstr>Group Members</vt:lpstr>
      <vt:lpstr>Main StepS</vt:lpstr>
      <vt:lpstr>Schedule</vt:lpstr>
      <vt:lpstr>Methodology</vt:lpstr>
      <vt:lpstr>Methodology</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Method 2</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PROJECT-1</dc:title>
  <dc:creator>Eyyup Oguzhan Uksal</dc:creator>
  <cp:lastModifiedBy>Eyyup Oguzhan Uksal</cp:lastModifiedBy>
  <cp:revision>17</cp:revision>
  <dcterms:created xsi:type="dcterms:W3CDTF">2022-10-20T14:43:44Z</dcterms:created>
  <dcterms:modified xsi:type="dcterms:W3CDTF">2022-10-20T20:31:28Z</dcterms:modified>
</cp:coreProperties>
</file>